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9" r:id="rId9"/>
    <p:sldId id="277" r:id="rId10"/>
    <p:sldId id="278" r:id="rId11"/>
    <p:sldId id="270" r:id="rId12"/>
    <p:sldId id="271" r:id="rId13"/>
    <p:sldId id="256" r:id="rId14"/>
    <p:sldId id="272" r:id="rId15"/>
    <p:sldId id="273" r:id="rId16"/>
    <p:sldId id="274" r:id="rId17"/>
    <p:sldId id="275" r:id="rId18"/>
    <p:sldId id="276" r:id="rId19"/>
    <p:sldId id="263" r:id="rId20"/>
    <p:sldId id="264" r:id="rId21"/>
    <p:sldId id="265" r:id="rId22"/>
    <p:sldId id="266" r:id="rId23"/>
    <p:sldId id="26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0CFF-ABD9-404A-8304-C7D21B854660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DF1C-96D2-41ED-82C2-06FCC2C26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3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0CFF-ABD9-404A-8304-C7D21B854660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DF1C-96D2-41ED-82C2-06FCC2C26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75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0CFF-ABD9-404A-8304-C7D21B854660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DF1C-96D2-41ED-82C2-06FCC2C26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21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0CFF-ABD9-404A-8304-C7D21B854660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DF1C-96D2-41ED-82C2-06FCC2C26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46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0CFF-ABD9-404A-8304-C7D21B854660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DF1C-96D2-41ED-82C2-06FCC2C26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94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0CFF-ABD9-404A-8304-C7D21B854660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DF1C-96D2-41ED-82C2-06FCC2C26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47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0CFF-ABD9-404A-8304-C7D21B854660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DF1C-96D2-41ED-82C2-06FCC2C26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75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0CFF-ABD9-404A-8304-C7D21B854660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DF1C-96D2-41ED-82C2-06FCC2C26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00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0CFF-ABD9-404A-8304-C7D21B854660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DF1C-96D2-41ED-82C2-06FCC2C26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89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0CFF-ABD9-404A-8304-C7D21B854660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DF1C-96D2-41ED-82C2-06FCC2C26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55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0CFF-ABD9-404A-8304-C7D21B854660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DF1C-96D2-41ED-82C2-06FCC2C26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30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A0CFF-ABD9-404A-8304-C7D21B854660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5DF1C-96D2-41ED-82C2-06FCC2C26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21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394065" y="1315921"/>
            <a:ext cx="7223759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594613" y="4978207"/>
            <a:ext cx="822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INTRO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ABOUT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89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350818" y="1295400"/>
            <a:ext cx="7501980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035304" y="1292196"/>
            <a:ext cx="1049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DETAILS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0" y="2272211"/>
            <a:ext cx="1350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MODEL 1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2664" y="2795285"/>
            <a:ext cx="134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MODEL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2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-2" y="3313120"/>
            <a:ext cx="1350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MODEL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3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0" y="4491718"/>
            <a:ext cx="1350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IN STOCK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0" y="4950289"/>
            <a:ext cx="1350819" cy="5847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SPECIAL</a:t>
            </a:r>
          </a:p>
          <a:p>
            <a:r>
              <a:rPr lang="en-US" dirty="0"/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2001389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916" y="2709741"/>
            <a:ext cx="1733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ENGINE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580" y="3272473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BATTERY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50" y="4370572"/>
            <a:ext cx="1733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SOFTWARE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33549" y="1295400"/>
            <a:ext cx="89439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915" y="380784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COMPUTER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5428904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ACCESORIES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646176"/>
            <a:ext cx="1730886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FRAMESET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8916" y="4914171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WHEELS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" y="219621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GEARBOX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888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916" y="2709741"/>
            <a:ext cx="1733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ENGINE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580" y="3272473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BATTERY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50" y="4370572"/>
            <a:ext cx="1733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SOFTWARE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33549" y="1295400"/>
            <a:ext cx="89439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915" y="380784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COMPUTER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5428904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ACCESORIES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646176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FRAMESET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16" y="4914171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WHEELS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" y="2196210"/>
            <a:ext cx="1730886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GEARBOX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5165" y="1524358"/>
            <a:ext cx="2000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Типы трансмиссии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8058" y="2053244"/>
            <a:ext cx="2477193" cy="3544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03276" y="3438026"/>
            <a:ext cx="1726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Планетарная втулка </a:t>
            </a:r>
          </a:p>
          <a:p>
            <a:pPr algn="ctr"/>
            <a:r>
              <a:rPr lang="en-US" sz="1200" dirty="0" smtClean="0">
                <a:latin typeface="BankGothic Md BT" panose="020B0807020203060204" pitchFamily="34" charset="0"/>
              </a:rPr>
              <a:t>SHIMANO ALFINE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79023" y="2196210"/>
            <a:ext cx="1960221" cy="12418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202873" y="4170517"/>
            <a:ext cx="2346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Число скоростей                     9</a:t>
            </a:r>
          </a:p>
          <a:p>
            <a:r>
              <a:rPr lang="ru-RU" sz="1200" dirty="0" smtClean="0"/>
              <a:t>Передаточное число             306%</a:t>
            </a:r>
            <a:endParaRPr lang="ru-RU" sz="1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965172" y="2053244"/>
            <a:ext cx="2477193" cy="3544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719244" y="3438026"/>
            <a:ext cx="969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Вариатор </a:t>
            </a:r>
          </a:p>
          <a:p>
            <a:pPr algn="ctr"/>
            <a:r>
              <a:rPr lang="en-US" sz="1200" dirty="0" smtClean="0">
                <a:latin typeface="BankGothic Md BT" panose="020B0807020203060204" pitchFamily="34" charset="0"/>
              </a:rPr>
              <a:t>ENVIOLO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216137" y="2196210"/>
            <a:ext cx="1960221" cy="12418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5039987" y="4170517"/>
            <a:ext cx="2346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Число скоростей                     9</a:t>
            </a:r>
          </a:p>
          <a:p>
            <a:r>
              <a:rPr lang="ru-RU" sz="1200" dirty="0" smtClean="0"/>
              <a:t>Передаточное число             306%</a:t>
            </a:r>
            <a:endParaRPr lang="ru-RU" sz="1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7801703" y="2055379"/>
            <a:ext cx="2477193" cy="3544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8133640" y="3440161"/>
            <a:ext cx="1813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Кассета</a:t>
            </a:r>
          </a:p>
          <a:p>
            <a:pPr algn="ctr"/>
            <a:r>
              <a:rPr lang="en-US" sz="1200" dirty="0">
                <a:latin typeface="BankGothic Md BT" panose="020B0807020203060204" pitchFamily="34" charset="0"/>
              </a:rPr>
              <a:t> Shimano HG200-9</a:t>
            </a:r>
            <a:endParaRPr lang="ru-RU" sz="1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8052668" y="2198345"/>
            <a:ext cx="1960221" cy="12418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7876518" y="4172652"/>
            <a:ext cx="2346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Число скоростей                     9</a:t>
            </a:r>
          </a:p>
          <a:p>
            <a:r>
              <a:rPr lang="ru-RU" sz="1200" dirty="0" smtClean="0"/>
              <a:t>Передаточное число             306%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28093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916" y="2709741"/>
            <a:ext cx="1733550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rPr>
              <a:t>ENGINE</a:t>
            </a:r>
            <a:endParaRPr lang="ru-RU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80" y="3272473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BATTERY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50" y="4370572"/>
            <a:ext cx="1733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SOFTWARE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33549" y="1295400"/>
            <a:ext cx="89439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915" y="380784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COMPUTER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5428904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ACCESORIES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646176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FRAMESET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16" y="4914171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WHEELS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" y="219621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GEARBOX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450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916" y="2709741"/>
            <a:ext cx="1733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ENGINE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580" y="3272473"/>
            <a:ext cx="1730886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BATTERY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250" y="4370572"/>
            <a:ext cx="1733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SOFTWARE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33549" y="1295400"/>
            <a:ext cx="89439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915" y="380784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COMPUTER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5428904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ACCESORIES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646176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FRAMESET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16" y="4914171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WHEELS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" y="219621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GEARBOX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984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916" y="2709741"/>
            <a:ext cx="1733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ENGINE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580" y="3272473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BATTERY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250" y="4370572"/>
            <a:ext cx="1733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SOFTWARE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33549" y="1295400"/>
            <a:ext cx="89439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915" y="3807840"/>
            <a:ext cx="1730886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COMPUTER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5428904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ACCESORIES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646176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FRAMESET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16" y="4914171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WHEELS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" y="219621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GEARBOX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557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916" y="2709741"/>
            <a:ext cx="1733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ENGINE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580" y="3272473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BATTERY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250" y="4370572"/>
            <a:ext cx="1733551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SOFTWARE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33549" y="1295400"/>
            <a:ext cx="89439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915" y="380784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COMPUTER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5428904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ACCESORIES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646176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FRAMESET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16" y="4914171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WHEELS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" y="219621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GEARBOX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84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916" y="2709741"/>
            <a:ext cx="1733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ENGINE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580" y="3272473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BATTERY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250" y="4370572"/>
            <a:ext cx="1733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SOFTWARE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33549" y="1295400"/>
            <a:ext cx="89439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915" y="380784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COMPUTER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5428904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ACCESORIES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646176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FRAMESET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16" y="4914171"/>
            <a:ext cx="1730886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WHEELS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-1" y="219621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GEARBOX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262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916" y="2709741"/>
            <a:ext cx="1733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ENGINE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580" y="3272473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BATTERY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250" y="4370572"/>
            <a:ext cx="1733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SOFTWARE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33549" y="1295400"/>
            <a:ext cx="89439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915" y="380784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COMPUTER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5428904"/>
            <a:ext cx="1730886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ACCESORIES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1646176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FRAMESET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1" y="4915373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WHEELS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-1" y="2196210"/>
            <a:ext cx="1730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GEARBOX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733549" y="1295400"/>
            <a:ext cx="89439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733549" y="1295399"/>
            <a:ext cx="1790701" cy="15293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733547" y="2840695"/>
            <a:ext cx="1790701" cy="15566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6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733548" y="4413213"/>
            <a:ext cx="1790701" cy="14827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11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524250" y="1295399"/>
            <a:ext cx="1790701" cy="15293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2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524248" y="2840695"/>
            <a:ext cx="1790701" cy="15566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7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524249" y="4413214"/>
            <a:ext cx="1790701" cy="1482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12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314947" y="1295399"/>
            <a:ext cx="1790701" cy="15293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3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314945" y="2840695"/>
            <a:ext cx="1790701" cy="15566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8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314946" y="4413213"/>
            <a:ext cx="1790701" cy="14827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13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7105648" y="1295399"/>
            <a:ext cx="1790701" cy="15293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4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105646" y="2840695"/>
            <a:ext cx="1790701" cy="15566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9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105647" y="4413214"/>
            <a:ext cx="1790701" cy="1482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14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8896343" y="1294717"/>
            <a:ext cx="1790701" cy="15293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5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8896341" y="2840013"/>
            <a:ext cx="1790701" cy="15566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10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896342" y="4412532"/>
            <a:ext cx="1790701" cy="1482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983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733549" y="1295400"/>
            <a:ext cx="89439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33549" y="1295399"/>
            <a:ext cx="1790701" cy="15293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733547" y="2840695"/>
            <a:ext cx="1790701" cy="15566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6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733548" y="4413213"/>
            <a:ext cx="1790701" cy="14827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11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524250" y="1295399"/>
            <a:ext cx="1790701" cy="15293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2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524248" y="2840695"/>
            <a:ext cx="1790701" cy="15566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7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524249" y="4413214"/>
            <a:ext cx="1790701" cy="14827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12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314947" y="1295399"/>
            <a:ext cx="1790701" cy="15293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3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314945" y="2840695"/>
            <a:ext cx="1790701" cy="15566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8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314946" y="4413213"/>
            <a:ext cx="1790701" cy="14827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13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7105648" y="1295399"/>
            <a:ext cx="1790701" cy="15293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4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7105646" y="2840695"/>
            <a:ext cx="1790701" cy="15566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9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7105647" y="4413214"/>
            <a:ext cx="1790701" cy="14827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14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8896343" y="1294717"/>
            <a:ext cx="1790701" cy="15293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5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8896341" y="2840013"/>
            <a:ext cx="1790701" cy="15566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10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8896342" y="4412532"/>
            <a:ext cx="1790701" cy="14827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 15</a:t>
            </a:r>
            <a:endParaRPr lang="ru-RU" dirty="0"/>
          </a:p>
        </p:txBody>
      </p:sp>
      <p:sp>
        <p:nvSpPr>
          <p:cNvPr id="51" name="Равнобедренный треугольник 50"/>
          <p:cNvSpPr/>
          <p:nvPr/>
        </p:nvSpPr>
        <p:spPr>
          <a:xfrm rot="16200000">
            <a:off x="1248376" y="3541808"/>
            <a:ext cx="232991" cy="10112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авнобедренный треугольник 51"/>
          <p:cNvSpPr/>
          <p:nvPr/>
        </p:nvSpPr>
        <p:spPr>
          <a:xfrm rot="5400000" flipH="1">
            <a:off x="10857377" y="3521470"/>
            <a:ext cx="232991" cy="13942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56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05" y="2272211"/>
            <a:ext cx="2493145" cy="36933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rPr>
              <a:t>HISTORY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4" y="3115672"/>
            <a:ext cx="2492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PRODUCTION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" y="3959133"/>
            <a:ext cx="249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DESIGN STUDIO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95550" y="1327135"/>
            <a:ext cx="6673388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" y="4802594"/>
            <a:ext cx="249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OUR TEAM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84629" y="1558469"/>
            <a:ext cx="610885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На протяжении столетий город Тула славится своими мастерами. </a:t>
            </a:r>
            <a:endParaRPr lang="ru-RU" sz="1200" dirty="0"/>
          </a:p>
          <a:p>
            <a:r>
              <a:rPr lang="ru-RU" sz="1200" dirty="0" smtClean="0"/>
              <a:t>Продукция тульских предприятий широко известна во многих странах Мира. Она отличается технологичностью, надежностью, качеством. </a:t>
            </a:r>
          </a:p>
          <a:p>
            <a:endParaRPr lang="ru-RU" sz="1200" dirty="0"/>
          </a:p>
          <a:p>
            <a:r>
              <a:rPr lang="ru-RU" sz="1200" dirty="0" smtClean="0"/>
              <a:t>Продолжая славные традиции и используя современные технологии, мы создали свой </a:t>
            </a:r>
          </a:p>
          <a:p>
            <a:r>
              <a:rPr lang="ru-RU" sz="1200" dirty="0" smtClean="0"/>
              <a:t>продукт в набирающей популярность во всем Мире нише электротранспорта – электровелосипед. </a:t>
            </a:r>
            <a:endParaRPr lang="ru-RU" sz="1200" dirty="0" smtClean="0"/>
          </a:p>
          <a:p>
            <a:endParaRPr lang="ru-RU" sz="1200" dirty="0"/>
          </a:p>
          <a:p>
            <a:r>
              <a:rPr lang="ru-RU" sz="1200" dirty="0" smtClean="0"/>
              <a:t>Идея создания оригинального, не похожего на другие </a:t>
            </a:r>
            <a:r>
              <a:rPr lang="ru-RU" sz="1200" dirty="0" err="1" smtClean="0"/>
              <a:t>электровелосипеда</a:t>
            </a:r>
            <a:r>
              <a:rPr lang="ru-RU" sz="1200" dirty="0" smtClean="0"/>
              <a:t> возникла в 2019 году. </a:t>
            </a:r>
          </a:p>
          <a:p>
            <a:endParaRPr lang="ru-RU" sz="1200" dirty="0"/>
          </a:p>
          <a:p>
            <a:r>
              <a:rPr lang="ru-RU" sz="1200" dirty="0" smtClean="0"/>
              <a:t>В 2020 году мы </a:t>
            </a:r>
            <a:r>
              <a:rPr lang="ru-RU" sz="1200" dirty="0" err="1" smtClean="0"/>
              <a:t>изготовели</a:t>
            </a:r>
            <a:r>
              <a:rPr lang="ru-RU" sz="1200" dirty="0" smtClean="0"/>
              <a:t> промышленный образец первой модели и провели испытания. </a:t>
            </a:r>
          </a:p>
          <a:p>
            <a:endParaRPr lang="ru-RU" sz="1200" dirty="0" smtClean="0"/>
          </a:p>
          <a:p>
            <a:r>
              <a:rPr lang="ru-RU" sz="1200" dirty="0" smtClean="0"/>
              <a:t>В 2021 году мы запускаем промышленное производство первой модели. </a:t>
            </a:r>
          </a:p>
          <a:p>
            <a:endParaRPr lang="ru-RU" sz="1200" dirty="0"/>
          </a:p>
          <a:p>
            <a:r>
              <a:rPr lang="ru-RU" sz="1200" dirty="0" smtClean="0"/>
              <a:t>Наши </a:t>
            </a:r>
            <a:r>
              <a:rPr lang="ru-RU" sz="1200" dirty="0" err="1" smtClean="0"/>
              <a:t>электровелосипеды</a:t>
            </a:r>
            <a:r>
              <a:rPr lang="ru-RU" sz="1200" dirty="0" smtClean="0"/>
              <a:t> отличаются высоким качеством, уникальным дизайном, технологичностью и широкой возможностью персонализации.  Каждый может выбрать свой вариант исполнения и набор аксессуаров. Т.е. </a:t>
            </a:r>
            <a:r>
              <a:rPr lang="ru-RU" sz="1200" dirty="0" smtClean="0"/>
              <a:t>создать свой неповторимый велосипед. </a:t>
            </a:r>
            <a:endParaRPr lang="ru-RU" sz="1200" dirty="0" smtClean="0"/>
          </a:p>
          <a:p>
            <a:endParaRPr lang="ru-RU" sz="1200" dirty="0"/>
          </a:p>
          <a:p>
            <a:r>
              <a:rPr lang="ru-RU" sz="1200" dirty="0" smtClean="0"/>
              <a:t>На сегодняшний день в</a:t>
            </a:r>
            <a:r>
              <a:rPr lang="ru-RU" sz="1200" dirty="0" smtClean="0"/>
              <a:t> линейке наших велосипедов планируется 3 модели на 26х колесах.  </a:t>
            </a:r>
            <a:endParaRPr lang="ru-RU" sz="1200" dirty="0"/>
          </a:p>
          <a:p>
            <a:endParaRPr lang="ru-RU" sz="1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9883833" y="1941130"/>
            <a:ext cx="216130" cy="21065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9804862" y="1860080"/>
            <a:ext cx="374072" cy="3727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9258017" y="190795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2019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0585625" y="1908206"/>
            <a:ext cx="12346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/>
              <a:t>Начало разработки</a:t>
            </a:r>
            <a:endParaRPr lang="ru-RU" sz="1000" dirty="0"/>
          </a:p>
        </p:txBody>
      </p:sp>
      <p:sp>
        <p:nvSpPr>
          <p:cNvPr id="28" name="Блок-схема: узел 27"/>
          <p:cNvSpPr/>
          <p:nvPr/>
        </p:nvSpPr>
        <p:spPr>
          <a:xfrm>
            <a:off x="9883833" y="2714010"/>
            <a:ext cx="216130" cy="21065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9804862" y="2632960"/>
            <a:ext cx="374072" cy="3727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9258017" y="268083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2020</a:t>
            </a:r>
            <a:endParaRPr lang="ru-RU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0452609" y="2600533"/>
            <a:ext cx="1566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/>
              <a:t>Промышленный образец</a:t>
            </a:r>
          </a:p>
          <a:p>
            <a:pPr algn="ctr"/>
            <a:r>
              <a:rPr lang="ru-RU" sz="1000" dirty="0" smtClean="0"/>
              <a:t>1й модели</a:t>
            </a:r>
            <a:endParaRPr lang="ru-RU" sz="1000" dirty="0"/>
          </a:p>
        </p:txBody>
      </p:sp>
      <p:sp>
        <p:nvSpPr>
          <p:cNvPr id="32" name="Блок-схема: узел 31"/>
          <p:cNvSpPr/>
          <p:nvPr/>
        </p:nvSpPr>
        <p:spPr>
          <a:xfrm>
            <a:off x="9883833" y="3567283"/>
            <a:ext cx="216130" cy="21065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9804862" y="3486233"/>
            <a:ext cx="374072" cy="3727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9258017" y="3534110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2021</a:t>
            </a:r>
            <a:endParaRPr lang="ru-RU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10475451" y="3446749"/>
            <a:ext cx="1553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/>
              <a:t>Начало серийного </a:t>
            </a:r>
          </a:p>
          <a:p>
            <a:pPr algn="ctr"/>
            <a:r>
              <a:rPr lang="ru-RU" sz="1000" dirty="0" smtClean="0"/>
              <a:t>производства 1й модели</a:t>
            </a:r>
            <a:endParaRPr lang="ru-RU" sz="1000" dirty="0"/>
          </a:p>
        </p:txBody>
      </p:sp>
      <p:sp>
        <p:nvSpPr>
          <p:cNvPr id="36" name="Блок-схема: узел 35"/>
          <p:cNvSpPr/>
          <p:nvPr/>
        </p:nvSpPr>
        <p:spPr>
          <a:xfrm>
            <a:off x="9883834" y="4416619"/>
            <a:ext cx="216130" cy="21065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9804863" y="4335569"/>
            <a:ext cx="374072" cy="3727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9258018" y="438344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2022</a:t>
            </a:r>
            <a:endParaRPr lang="ru-RU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0475451" y="4296085"/>
            <a:ext cx="1553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/>
              <a:t>Начало серийного </a:t>
            </a:r>
          </a:p>
          <a:p>
            <a:pPr algn="ctr"/>
            <a:r>
              <a:rPr lang="ru-RU" sz="1000" dirty="0" smtClean="0"/>
              <a:t>производства 2й модели</a:t>
            </a:r>
            <a:endParaRPr lang="ru-RU" sz="1000" dirty="0"/>
          </a:p>
        </p:txBody>
      </p:sp>
      <p:sp>
        <p:nvSpPr>
          <p:cNvPr id="40" name="Блок-схема: узел 39"/>
          <p:cNvSpPr/>
          <p:nvPr/>
        </p:nvSpPr>
        <p:spPr>
          <a:xfrm>
            <a:off x="9883834" y="5261498"/>
            <a:ext cx="216130" cy="21065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9804863" y="5180448"/>
            <a:ext cx="374072" cy="3727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9258018" y="5228325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2023</a:t>
            </a:r>
            <a:endParaRPr lang="ru-RU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0475452" y="5140964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/>
              <a:t>Начало серийного </a:t>
            </a:r>
          </a:p>
          <a:p>
            <a:pPr algn="ctr"/>
            <a:r>
              <a:rPr lang="ru-RU" sz="1000" dirty="0" smtClean="0"/>
              <a:t>производства 3й модели</a:t>
            </a:r>
            <a:endParaRPr lang="ru-RU" sz="1000" dirty="0"/>
          </a:p>
        </p:txBody>
      </p:sp>
      <p:cxnSp>
        <p:nvCxnSpPr>
          <p:cNvPr id="45" name="Прямая соединительная линия 44"/>
          <p:cNvCxnSpPr>
            <a:stCxn id="5" idx="4"/>
            <a:endCxn id="29" idx="0"/>
          </p:cNvCxnSpPr>
          <p:nvPr/>
        </p:nvCxnSpPr>
        <p:spPr>
          <a:xfrm>
            <a:off x="9991898" y="2232834"/>
            <a:ext cx="0" cy="4001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9" idx="4"/>
            <a:endCxn id="33" idx="0"/>
          </p:cNvCxnSpPr>
          <p:nvPr/>
        </p:nvCxnSpPr>
        <p:spPr>
          <a:xfrm>
            <a:off x="9991898" y="3005714"/>
            <a:ext cx="0" cy="48051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9991898" y="3847946"/>
            <a:ext cx="0" cy="48051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9991898" y="4696195"/>
            <a:ext cx="0" cy="48051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177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62275" y="1295400"/>
            <a:ext cx="63150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10429" y="1536420"/>
            <a:ext cx="203459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SELECT COUNTRY</a:t>
            </a:r>
            <a:endParaRPr lang="ru-RU" sz="1400" dirty="0"/>
          </a:p>
        </p:txBody>
      </p:sp>
      <p:sp>
        <p:nvSpPr>
          <p:cNvPr id="33" name="Равнобедренный треугольник 32"/>
          <p:cNvSpPr/>
          <p:nvPr/>
        </p:nvSpPr>
        <p:spPr>
          <a:xfrm rot="10800000">
            <a:off x="2617896" y="1634251"/>
            <a:ext cx="134621" cy="112113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74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62275" y="1295400"/>
            <a:ext cx="63150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10429" y="1536420"/>
            <a:ext cx="2024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PRESS ABOUT US</a:t>
            </a:r>
            <a:endParaRPr lang="ru-RU" sz="1400" dirty="0"/>
          </a:p>
        </p:txBody>
      </p:sp>
      <p:sp>
        <p:nvSpPr>
          <p:cNvPr id="2" name="Равнобедренный треугольник 1"/>
          <p:cNvSpPr/>
          <p:nvPr/>
        </p:nvSpPr>
        <p:spPr>
          <a:xfrm rot="16200000">
            <a:off x="2585461" y="3549140"/>
            <a:ext cx="232991" cy="10112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 flipH="1">
            <a:off x="9441410" y="3529986"/>
            <a:ext cx="232991" cy="13942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45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62275" y="1295400"/>
            <a:ext cx="63150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PRESS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10429" y="1536420"/>
            <a:ext cx="203459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SELECT COUNTRY</a:t>
            </a:r>
            <a:endParaRPr lang="ru-RU" sz="1400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0800000">
            <a:off x="2617896" y="1634251"/>
            <a:ext cx="134621" cy="112113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806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62275" y="1295400"/>
            <a:ext cx="6315075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CONTACTS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PRESS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5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1552" y="1562094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Log In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4400" y="1570718"/>
            <a:ext cx="1695797" cy="2826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914399" y="2065798"/>
            <a:ext cx="1695797" cy="2826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41552" y="2045733"/>
            <a:ext cx="778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Password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8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CONTACTS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405" y="2272211"/>
            <a:ext cx="2493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HISTORY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4" y="3115672"/>
            <a:ext cx="2492886" cy="36933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PRODUCTION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" y="3959133"/>
            <a:ext cx="249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DESIGN STUDIO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95550" y="1327135"/>
            <a:ext cx="6673388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PRESS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-2" y="4802594"/>
            <a:ext cx="249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OUR TEAM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1924" y="1403395"/>
            <a:ext cx="61088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Как мы создаем велосипеды? </a:t>
            </a:r>
          </a:p>
          <a:p>
            <a:endParaRPr lang="ru-RU" sz="1000" dirty="0"/>
          </a:p>
          <a:p>
            <a:pPr marL="228600" indent="-228600">
              <a:buAutoNum type="arabicPeriod"/>
            </a:pPr>
            <a:r>
              <a:rPr lang="ru-RU" sz="1000" b="1" dirty="0" smtClean="0"/>
              <a:t>Дизайн</a:t>
            </a:r>
            <a:r>
              <a:rPr lang="ru-RU" sz="1000" dirty="0" smtClean="0"/>
              <a:t>. </a:t>
            </a:r>
          </a:p>
          <a:p>
            <a:r>
              <a:rPr lang="ru-RU" sz="1000" dirty="0" smtClean="0"/>
              <a:t>Да, у нас есть своя дизайн студия, где креативные сотрудники создают действительно уникальный продукт, не имеющий аналогов. Сначала мы придумываем концепцию, затем создаются эскизы и скетчи. Затем, когда концепция утверждена и мы, изрядно поспорив друг с другом, приходим к единому знаменателю, создается 3</a:t>
            </a:r>
            <a:r>
              <a:rPr lang="en-US" sz="1000" dirty="0" smtClean="0"/>
              <a:t>d </a:t>
            </a:r>
            <a:r>
              <a:rPr lang="ru-RU" sz="1000" dirty="0" smtClean="0"/>
              <a:t>модель велосипеда, а также модели корпусов для оборудования.</a:t>
            </a:r>
          </a:p>
          <a:p>
            <a:endParaRPr lang="ru-RU" sz="1000" dirty="0" smtClean="0"/>
          </a:p>
          <a:p>
            <a:r>
              <a:rPr lang="ru-RU" sz="1000" b="1" dirty="0" smtClean="0"/>
              <a:t>2. Подготовка к производству</a:t>
            </a:r>
            <a:endParaRPr lang="ru-RU" sz="1000" b="1" dirty="0" smtClean="0"/>
          </a:p>
          <a:p>
            <a:r>
              <a:rPr lang="ru-RU" sz="1000" dirty="0" smtClean="0"/>
              <a:t>На основе созданной </a:t>
            </a:r>
            <a:r>
              <a:rPr lang="en-US" sz="1000" dirty="0" smtClean="0"/>
              <a:t>3d </a:t>
            </a:r>
            <a:r>
              <a:rPr lang="ru-RU" sz="1000" dirty="0" smtClean="0"/>
              <a:t>модели, готовятся чертежи </a:t>
            </a:r>
            <a:r>
              <a:rPr lang="ru-RU" sz="1000" dirty="0" err="1" smtClean="0"/>
              <a:t>фреймсета</a:t>
            </a:r>
            <a:r>
              <a:rPr lang="ru-RU" sz="1000" dirty="0"/>
              <a:t> </a:t>
            </a:r>
            <a:r>
              <a:rPr lang="ru-RU" sz="1000" dirty="0" smtClean="0"/>
              <a:t>и корпусов для навесного оборудования. Создается необходимая оснастка для производства. Осуществляется подбор компонентов для велосипеда. </a:t>
            </a:r>
            <a:endParaRPr lang="ru-RU" sz="1000" dirty="0" smtClean="0"/>
          </a:p>
          <a:p>
            <a:endParaRPr lang="ru-RU" sz="1000" dirty="0" smtClean="0"/>
          </a:p>
          <a:p>
            <a:r>
              <a:rPr lang="ru-RU" sz="1000" b="1" dirty="0" smtClean="0"/>
              <a:t>3. Производство</a:t>
            </a:r>
          </a:p>
          <a:p>
            <a:r>
              <a:rPr lang="ru-RU" sz="1000" dirty="0" smtClean="0"/>
              <a:t>Используя современное оборудование, мы самостоятельно изготавливаем </a:t>
            </a:r>
            <a:r>
              <a:rPr lang="ru-RU" sz="1000" dirty="0" err="1" smtClean="0"/>
              <a:t>фреймсет</a:t>
            </a:r>
            <a:r>
              <a:rPr lang="ru-RU" sz="1000" dirty="0" smtClean="0"/>
              <a:t> велосипеда, навесных корпусов для размещения электрооборудования велосипеда.  </a:t>
            </a:r>
            <a:endParaRPr lang="ru-RU" sz="1000" dirty="0"/>
          </a:p>
          <a:p>
            <a:endParaRPr lang="ru-RU" sz="1000" dirty="0" smtClean="0"/>
          </a:p>
          <a:p>
            <a:r>
              <a:rPr lang="ru-RU" sz="1000" b="1" dirty="0" smtClean="0"/>
              <a:t>4. </a:t>
            </a:r>
            <a:r>
              <a:rPr lang="en-US" sz="1000" b="1" dirty="0" smtClean="0"/>
              <a:t>IT </a:t>
            </a:r>
            <a:r>
              <a:rPr lang="ru-RU" sz="1000" b="1" dirty="0" smtClean="0"/>
              <a:t>разработка</a:t>
            </a:r>
          </a:p>
          <a:p>
            <a:r>
              <a:rPr lang="ru-RU" sz="1000" dirty="0" smtClean="0"/>
              <a:t>Мы уделяем большое внимание технологичности велосипеда, удобству его использования. Поэтому на каждом нашем велосипеде уже в базе установлен компьютер на базе </a:t>
            </a:r>
            <a:r>
              <a:rPr lang="en-US" sz="1000" dirty="0" smtClean="0"/>
              <a:t>Android</a:t>
            </a:r>
            <a:r>
              <a:rPr lang="ru-RU" sz="1000" dirty="0" smtClean="0"/>
              <a:t> с нашим собственным программным обеспечением. Программное обеспечение выводит все данные о поездке, состоянии АКБ, режиме работы контроллера, данные о необходимом техническом обслуживании. Эти данные можно синхронизировать с личным кабинетом в разделе </a:t>
            </a:r>
            <a:r>
              <a:rPr lang="en-US" sz="1000" dirty="0" smtClean="0"/>
              <a:t>DRIVE!</a:t>
            </a:r>
            <a:r>
              <a:rPr lang="ru-RU" sz="1000" dirty="0"/>
              <a:t> </a:t>
            </a:r>
            <a:endParaRPr lang="ru-RU" sz="1000" dirty="0" smtClean="0"/>
          </a:p>
          <a:p>
            <a:endParaRPr lang="ru-RU" sz="1000" dirty="0"/>
          </a:p>
          <a:p>
            <a:r>
              <a:rPr lang="ru-RU" sz="1000" b="1" dirty="0" smtClean="0"/>
              <a:t>5. Сборка</a:t>
            </a:r>
            <a:endParaRPr lang="ru-RU" sz="1000" b="1" dirty="0" smtClean="0"/>
          </a:p>
          <a:p>
            <a:r>
              <a:rPr lang="ru-RU" sz="1000" dirty="0" smtClean="0"/>
              <a:t>Финальный этап – сборка велосипеда, подключение электрооборудования, установка необходимых аксессуаров, проверка по качества и работоспособности. Собранный велосипед полностью готов к эксплуатации.  Счастливому покупателю не нужно ничего собирать, подключать и настраивать. Просто сесть и поехать…и, конечно, наслаждаться!</a:t>
            </a:r>
            <a:endParaRPr lang="ru-RU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44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CONTACTS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405" y="2272211"/>
            <a:ext cx="2493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HISTORY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4" y="3115672"/>
            <a:ext cx="2492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PRODUCTION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" y="3959133"/>
            <a:ext cx="2495552" cy="36933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DESIGN STUDIO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95550" y="1327135"/>
            <a:ext cx="6673388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PRESS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-2" y="4802594"/>
            <a:ext cx="249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OUR TEAM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1829" y="1599472"/>
            <a:ext cx="61088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Философия нашего бренда – индивидуальность, уникальность, креатив. </a:t>
            </a:r>
          </a:p>
          <a:p>
            <a:endParaRPr lang="ru-RU" sz="1000" dirty="0"/>
          </a:p>
          <a:p>
            <a:r>
              <a:rPr lang="ru-RU" sz="1000" dirty="0" smtClean="0"/>
              <a:t>Сегодня на рынке </a:t>
            </a:r>
            <a:r>
              <a:rPr lang="ru-RU" sz="1000" dirty="0" err="1" smtClean="0"/>
              <a:t>электровелосипед</a:t>
            </a:r>
            <a:r>
              <a:rPr lang="ru-RU" sz="1000" dirty="0" err="1" smtClean="0"/>
              <a:t>ов</a:t>
            </a:r>
            <a:r>
              <a:rPr lang="ru-RU" sz="1000" dirty="0" smtClean="0"/>
              <a:t> существует множество моделей. Но все они в большей или меньше степени однотипны и похожи друг на друга, не зависимо от стоимости. </a:t>
            </a:r>
          </a:p>
          <a:p>
            <a:r>
              <a:rPr lang="ru-RU" sz="1000" dirty="0" smtClean="0"/>
              <a:t>Вы вряд ли сможете точно определить на расстоянии хотя бы 50м, что перед вам тот или иной велосипед. </a:t>
            </a:r>
            <a:endParaRPr lang="ru-RU" sz="1000" dirty="0" smtClean="0"/>
          </a:p>
          <a:p>
            <a:endParaRPr lang="ru-RU" sz="1000" dirty="0" smtClean="0"/>
          </a:p>
          <a:p>
            <a:r>
              <a:rPr lang="ru-RU" sz="1000" dirty="0" smtClean="0"/>
              <a:t>Но каждый из нас - индивидуален. Когда мы покупаем велосипед, особенно если он стоит не 500 долларов, мы хотим что то особенное, чего нет у соседа или у коллеги. Мы хотим заплатить именно за то, что нам нужно.  Мы хотим, чтобы при езде на велосипеде, прохожие сворачивали шеи, черт возьми!</a:t>
            </a:r>
          </a:p>
          <a:p>
            <a:endParaRPr lang="ru-RU" sz="1000" dirty="0"/>
          </a:p>
          <a:p>
            <a:r>
              <a:rPr lang="ru-RU" sz="1000" dirty="0" smtClean="0"/>
              <a:t>Мы тоже так думаем, ка и Вы! </a:t>
            </a:r>
          </a:p>
          <a:p>
            <a:r>
              <a:rPr lang="ru-RU" sz="1000" dirty="0" smtClean="0"/>
              <a:t>И поэтому, основа нашего бренда – своя дизайн студия. Наши креативные сотрудники разрабатывают по истине уникальный дизайн велосипедов. Яркий, запоминающийся. Вы не спутаете наши велосипеды ни с одним другим на рынке. Владельцы </a:t>
            </a:r>
            <a:r>
              <a:rPr lang="ru-RU" sz="1000" dirty="0"/>
              <a:t>наших велосипедов всегда узнаваемы на дороге и выгодно выделяются из </a:t>
            </a:r>
            <a:r>
              <a:rPr lang="ru-RU" sz="1000" dirty="0" smtClean="0"/>
              <a:t>толпы. </a:t>
            </a:r>
          </a:p>
          <a:p>
            <a:endParaRPr lang="ru-RU" sz="1000" dirty="0" smtClean="0"/>
          </a:p>
          <a:p>
            <a:r>
              <a:rPr lang="ru-RU" sz="1000" dirty="0" smtClean="0"/>
              <a:t>Мы тщательно осуществляем подбор аксессуаров для наших велосипедов, чтобы они гармонично завершили образ велосипеда и подчеркнули индивидуальность и стиль владельца. </a:t>
            </a:r>
            <a:endParaRPr lang="ru-RU" sz="1000" dirty="0"/>
          </a:p>
          <a:p>
            <a:endParaRPr lang="ru-RU" sz="1000" dirty="0"/>
          </a:p>
          <a:p>
            <a:r>
              <a:rPr lang="ru-RU" sz="1000" dirty="0" smtClean="0"/>
              <a:t>Наши велосипеды выглядят стильно, гармонично, уникально. </a:t>
            </a:r>
            <a:r>
              <a:rPr lang="ru-RU" sz="1000" dirty="0"/>
              <a:t>Мы прорабатываем каждую деталь, каждую мелочь. </a:t>
            </a:r>
            <a:r>
              <a:rPr lang="ru-RU" sz="1000" dirty="0" smtClean="0"/>
              <a:t>Ведь как говорится в лозунге знаменитой итальянской дизайн студии </a:t>
            </a:r>
            <a:r>
              <a:rPr lang="en-US" sz="1000" dirty="0" err="1" smtClean="0"/>
              <a:t>Pininfarina</a:t>
            </a:r>
            <a:r>
              <a:rPr lang="ru-RU" sz="1000" dirty="0" smtClean="0"/>
              <a:t>: «мелочи рождают совершенство, но совершенство – это совсем не мелочь!»</a:t>
            </a:r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7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CONTACTS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405" y="2272211"/>
            <a:ext cx="2493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HISTORY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4" y="3115672"/>
            <a:ext cx="2492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PRODUCTION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" y="3959133"/>
            <a:ext cx="249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DESIGN STUDIO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95550" y="1327135"/>
            <a:ext cx="6673388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PRESS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-2" y="4802594"/>
            <a:ext cx="2495552" cy="36933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OUR TEAM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28779" y="5270852"/>
            <a:ext cx="3517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Здесь </a:t>
            </a:r>
            <a:r>
              <a:rPr lang="ru-RU" sz="1200" dirty="0" err="1" smtClean="0"/>
              <a:t>постим</a:t>
            </a:r>
            <a:r>
              <a:rPr lang="ru-RU" sz="1200" dirty="0" smtClean="0"/>
              <a:t> фото и должности нашей команды</a:t>
            </a:r>
            <a:endParaRPr lang="ru-RU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0441" y="1606080"/>
            <a:ext cx="1536850" cy="1436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45204" y="1606080"/>
            <a:ext cx="1536850" cy="1436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878725" y="1606080"/>
            <a:ext cx="1536850" cy="1436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512246" y="1606080"/>
            <a:ext cx="1536850" cy="1436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630441" y="3315520"/>
            <a:ext cx="1536850" cy="1436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245204" y="3315520"/>
            <a:ext cx="1536850" cy="1436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878725" y="3315520"/>
            <a:ext cx="1536850" cy="1436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512246" y="3315520"/>
            <a:ext cx="1536850" cy="1436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25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2272211"/>
            <a:ext cx="1350817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rPr>
              <a:t>MODEL 1</a:t>
            </a:r>
            <a:endParaRPr lang="ru-RU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4" y="2795285"/>
            <a:ext cx="134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MODEL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2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" y="3313120"/>
            <a:ext cx="1350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MODEL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3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50817" y="1303184"/>
            <a:ext cx="7501980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035304" y="1292196"/>
            <a:ext cx="1981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SELECT OPTIONS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020453" y="1859429"/>
            <a:ext cx="1675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FRAME COLOR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020453" y="2210041"/>
            <a:ext cx="1502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RIMS COLOR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9035304" y="2643072"/>
            <a:ext cx="1540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BACK COLOR</a:t>
            </a:r>
            <a:endParaRPr lang="ru-RU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9035304" y="3005524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TYRES</a:t>
            </a:r>
            <a:endParaRPr lang="ru-RU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9020453" y="3420805"/>
            <a:ext cx="1181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GEARBOX</a:t>
            </a:r>
            <a:endParaRPr lang="ru-RU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9035304" y="3789841"/>
            <a:ext cx="1075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BATTERY</a:t>
            </a:r>
            <a:endParaRPr lang="ru-RU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9035304" y="4160506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BOTTLE</a:t>
            </a:r>
            <a:endParaRPr lang="ru-RU" sz="1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035304" y="4505805"/>
            <a:ext cx="2034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INSTRUMENT BAG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9035304" y="4902378"/>
            <a:ext cx="1029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SADDLE</a:t>
            </a:r>
            <a:endParaRPr lang="ru-RU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9020453" y="5237506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GRIPS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72273" y="1902578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1072273" y="2287477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1072273" y="2681789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1072273" y="3076101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1079236" y="3470106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1072273" y="3828558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1079236" y="4191280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1079236" y="4576113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1072273" y="4949512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1072273" y="5306241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 flipV="1">
            <a:off x="11880508" y="1972060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Равнобедренный треугольник 50"/>
          <p:cNvSpPr/>
          <p:nvPr/>
        </p:nvSpPr>
        <p:spPr>
          <a:xfrm flipV="1">
            <a:off x="11870845" y="2347981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авнобедренный треугольник 51"/>
          <p:cNvSpPr/>
          <p:nvPr/>
        </p:nvSpPr>
        <p:spPr>
          <a:xfrm flipV="1">
            <a:off x="11870844" y="2751092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 flipV="1">
            <a:off x="11880508" y="3131960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 flipV="1">
            <a:off x="11880508" y="3524926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авнобедренный треугольник 54"/>
          <p:cNvSpPr/>
          <p:nvPr/>
        </p:nvSpPr>
        <p:spPr>
          <a:xfrm flipV="1">
            <a:off x="11870844" y="3898108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 flipV="1">
            <a:off x="11880507" y="4237669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авнобедренный треугольник 56"/>
          <p:cNvSpPr/>
          <p:nvPr/>
        </p:nvSpPr>
        <p:spPr>
          <a:xfrm flipV="1">
            <a:off x="11880507" y="4634592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 flipV="1">
            <a:off x="11880506" y="5004244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авнобедренный треугольник 58"/>
          <p:cNvSpPr/>
          <p:nvPr/>
        </p:nvSpPr>
        <p:spPr>
          <a:xfrm flipV="1">
            <a:off x="11870844" y="5353605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0" y="4491718"/>
            <a:ext cx="1350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IN STOCK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4950289"/>
            <a:ext cx="1350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SPECIAL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SERIES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1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350818" y="1295400"/>
            <a:ext cx="7501980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035304" y="1292196"/>
            <a:ext cx="1981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SELECT OPTIONS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58181" y="3154866"/>
            <a:ext cx="292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nkGothic Md BT" panose="020B0807020203060204" pitchFamily="34" charset="0"/>
              </a:rPr>
              <a:t>WORK IN PROGRESS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33404" y="3724102"/>
            <a:ext cx="2593571" cy="914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926975" y="3724102"/>
            <a:ext cx="1180407" cy="914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9020453" y="1859429"/>
            <a:ext cx="1675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FRAME COLOR</a:t>
            </a:r>
            <a:endParaRPr lang="ru-RU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9020453" y="2210041"/>
            <a:ext cx="1502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RIMS COLOR</a:t>
            </a:r>
            <a:endParaRPr lang="ru-RU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9035304" y="2643072"/>
            <a:ext cx="1540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BACK COLOR</a:t>
            </a:r>
            <a:endParaRPr lang="ru-RU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9035304" y="3005524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TYRES</a:t>
            </a:r>
            <a:endParaRPr lang="ru-RU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9020453" y="3420805"/>
            <a:ext cx="1181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GEARBOX</a:t>
            </a:r>
            <a:endParaRPr lang="ru-RU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9035304" y="3789841"/>
            <a:ext cx="1075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BATTERY</a:t>
            </a:r>
            <a:endParaRPr lang="ru-RU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9035304" y="4160506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BOTTLE</a:t>
            </a:r>
            <a:endParaRPr lang="ru-RU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9035304" y="4505805"/>
            <a:ext cx="2034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INSTRUMENT BAG</a:t>
            </a:r>
            <a:endParaRPr lang="ru-RU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9035304" y="4902378"/>
            <a:ext cx="1029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SADDLE</a:t>
            </a:r>
            <a:endParaRPr lang="ru-RU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9020453" y="5237506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GRIPS</a:t>
            </a:r>
            <a:endParaRPr lang="ru-RU" sz="14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1072273" y="1902578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1072273" y="2287477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1072273" y="2681789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1072273" y="3076101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1079236" y="3470106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1072273" y="3828558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1079236" y="4191280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11079236" y="4576113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1072273" y="4949512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11072273" y="5306241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Равнобедренный треугольник 60"/>
          <p:cNvSpPr/>
          <p:nvPr/>
        </p:nvSpPr>
        <p:spPr>
          <a:xfrm flipV="1">
            <a:off x="11880508" y="1972060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Равнобедренный треугольник 61"/>
          <p:cNvSpPr/>
          <p:nvPr/>
        </p:nvSpPr>
        <p:spPr>
          <a:xfrm flipV="1">
            <a:off x="11870845" y="2347981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 flipV="1">
            <a:off x="11870844" y="2751092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авнобедренный треугольник 63"/>
          <p:cNvSpPr/>
          <p:nvPr/>
        </p:nvSpPr>
        <p:spPr>
          <a:xfrm flipV="1">
            <a:off x="11880508" y="3131960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Равнобедренный треугольник 64"/>
          <p:cNvSpPr/>
          <p:nvPr/>
        </p:nvSpPr>
        <p:spPr>
          <a:xfrm flipV="1">
            <a:off x="11880508" y="3524926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Равнобедренный треугольник 65"/>
          <p:cNvSpPr/>
          <p:nvPr/>
        </p:nvSpPr>
        <p:spPr>
          <a:xfrm flipV="1">
            <a:off x="11870844" y="3898108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Равнобедренный треугольник 66"/>
          <p:cNvSpPr/>
          <p:nvPr/>
        </p:nvSpPr>
        <p:spPr>
          <a:xfrm flipV="1">
            <a:off x="11880507" y="4237669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Равнобедренный треугольник 67"/>
          <p:cNvSpPr/>
          <p:nvPr/>
        </p:nvSpPr>
        <p:spPr>
          <a:xfrm flipV="1">
            <a:off x="11880507" y="4634592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Равнобедренный треугольник 68"/>
          <p:cNvSpPr/>
          <p:nvPr/>
        </p:nvSpPr>
        <p:spPr>
          <a:xfrm flipV="1">
            <a:off x="11880506" y="5004244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Равнобедренный треугольник 69"/>
          <p:cNvSpPr/>
          <p:nvPr/>
        </p:nvSpPr>
        <p:spPr>
          <a:xfrm flipV="1">
            <a:off x="11870844" y="5353605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0" y="2272211"/>
            <a:ext cx="1350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MODEL 1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2664" y="2795285"/>
            <a:ext cx="1348153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MODEL 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-2" y="3313120"/>
            <a:ext cx="1350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MODEL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3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0" y="4491718"/>
            <a:ext cx="1350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IN STOCK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0" y="4950289"/>
            <a:ext cx="1350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SPECIAL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SERIES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8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350818" y="1295400"/>
            <a:ext cx="7501980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035304" y="1292196"/>
            <a:ext cx="1981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SELECT OPTIONS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58181" y="3154866"/>
            <a:ext cx="292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nkGothic Md BT" panose="020B0807020203060204" pitchFamily="34" charset="0"/>
              </a:rPr>
              <a:t>WORK IN PROGRESS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333404" y="3724102"/>
            <a:ext cx="1321723" cy="914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655127" y="3724102"/>
            <a:ext cx="2452255" cy="914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9020453" y="1859429"/>
            <a:ext cx="1675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FRAME COLOR</a:t>
            </a:r>
            <a:endParaRPr lang="ru-RU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9020453" y="2210041"/>
            <a:ext cx="1502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RIMS COLOR</a:t>
            </a:r>
            <a:endParaRPr lang="ru-RU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9035304" y="2643072"/>
            <a:ext cx="1540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BACK COLOR</a:t>
            </a:r>
            <a:endParaRPr lang="ru-RU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9035304" y="3005524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TYRES</a:t>
            </a:r>
            <a:endParaRPr lang="ru-RU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9020453" y="3420805"/>
            <a:ext cx="1181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GEARBOX</a:t>
            </a:r>
            <a:endParaRPr lang="ru-RU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9035304" y="3789841"/>
            <a:ext cx="1075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BATTERY</a:t>
            </a:r>
            <a:endParaRPr lang="ru-RU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9035304" y="4160506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BOTTLE</a:t>
            </a:r>
            <a:endParaRPr lang="ru-RU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9035304" y="4505805"/>
            <a:ext cx="2034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INSTRUMENT BAG</a:t>
            </a:r>
            <a:endParaRPr lang="ru-RU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9035304" y="4902378"/>
            <a:ext cx="1029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SADDLE</a:t>
            </a:r>
            <a:endParaRPr lang="ru-RU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9020453" y="5237506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GRIPS</a:t>
            </a:r>
            <a:endParaRPr lang="ru-RU" sz="14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11072273" y="1902578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1072273" y="2287477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1072273" y="2681789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1072273" y="3076101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11079236" y="3470106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1072273" y="3828558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11079236" y="4191280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11079236" y="4576113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1072273" y="4949512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11072273" y="5306241"/>
            <a:ext cx="989494" cy="23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авнобедренный треугольник 63"/>
          <p:cNvSpPr/>
          <p:nvPr/>
        </p:nvSpPr>
        <p:spPr>
          <a:xfrm flipV="1">
            <a:off x="11880508" y="1972060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Равнобедренный треугольник 64"/>
          <p:cNvSpPr/>
          <p:nvPr/>
        </p:nvSpPr>
        <p:spPr>
          <a:xfrm flipV="1">
            <a:off x="11870845" y="2347981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Равнобедренный треугольник 65"/>
          <p:cNvSpPr/>
          <p:nvPr/>
        </p:nvSpPr>
        <p:spPr>
          <a:xfrm flipV="1">
            <a:off x="11870844" y="2751092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Равнобедренный треугольник 66"/>
          <p:cNvSpPr/>
          <p:nvPr/>
        </p:nvSpPr>
        <p:spPr>
          <a:xfrm flipV="1">
            <a:off x="11880508" y="3131960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Равнобедренный треугольник 67"/>
          <p:cNvSpPr/>
          <p:nvPr/>
        </p:nvSpPr>
        <p:spPr>
          <a:xfrm flipV="1">
            <a:off x="11880508" y="3524926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Равнобедренный треугольник 68"/>
          <p:cNvSpPr/>
          <p:nvPr/>
        </p:nvSpPr>
        <p:spPr>
          <a:xfrm flipV="1">
            <a:off x="11870844" y="3898108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Равнобедренный треугольник 69"/>
          <p:cNvSpPr/>
          <p:nvPr/>
        </p:nvSpPr>
        <p:spPr>
          <a:xfrm flipV="1">
            <a:off x="11880507" y="4237669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Равнобедренный треугольник 70"/>
          <p:cNvSpPr/>
          <p:nvPr/>
        </p:nvSpPr>
        <p:spPr>
          <a:xfrm flipV="1">
            <a:off x="11880507" y="4634592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Равнобедренный треугольник 71"/>
          <p:cNvSpPr/>
          <p:nvPr/>
        </p:nvSpPr>
        <p:spPr>
          <a:xfrm flipV="1">
            <a:off x="11880506" y="5004244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Равнобедренный треугольник 72"/>
          <p:cNvSpPr/>
          <p:nvPr/>
        </p:nvSpPr>
        <p:spPr>
          <a:xfrm flipV="1">
            <a:off x="11870844" y="5353605"/>
            <a:ext cx="107553" cy="10964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0" y="2272211"/>
            <a:ext cx="1350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MODEL 1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2664" y="2795285"/>
            <a:ext cx="134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MODEL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2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-2" y="3313120"/>
            <a:ext cx="1350819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MODEL 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0" y="4491718"/>
            <a:ext cx="1350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IN STOCK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0" y="4950289"/>
            <a:ext cx="1350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SPECIAL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SERIES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326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350818" y="1295400"/>
            <a:ext cx="7501980" cy="4600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200775"/>
            <a:ext cx="12192001" cy="666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035304" y="1292196"/>
            <a:ext cx="1049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ankGothic Md BT" panose="020B0807020203060204" pitchFamily="34" charset="0"/>
              </a:rPr>
              <a:t>DETAILS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752517" y="372587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ABOUT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8260" y="372587"/>
            <a:ext cx="1035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GARAGE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672" y="372587"/>
            <a:ext cx="1438214" cy="3077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SHOWROOM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2246" y="370303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DEALERS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95253" y="367591"/>
            <a:ext cx="1278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CONTACTS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23" y="372215"/>
            <a:ext cx="1117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GALLERY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987396"/>
            <a:ext cx="12192001" cy="22955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740774" y="369422"/>
            <a:ext cx="886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PRESS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594" y="95462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Log In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97378" y="963675"/>
            <a:ext cx="776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Language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41552" y="160908"/>
            <a:ext cx="2237471" cy="689956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1072273" y="37887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BankGothic Md BT" panose="020B0807020203060204" pitchFamily="34" charset="0"/>
              </a:rPr>
              <a:t>DRIVE!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52588" y="1379203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ankGothic Md BT" panose="020B0807020203060204" pitchFamily="34" charset="0"/>
              </a:rPr>
              <a:t>MODEL</a:t>
            </a:r>
            <a:endParaRPr lang="ru-RU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0" y="2272211"/>
            <a:ext cx="1350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MODEL 1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2664" y="2795285"/>
            <a:ext cx="134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MODEL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2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-2" y="3313120"/>
            <a:ext cx="1350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MODEL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3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0" y="4491718"/>
            <a:ext cx="1350819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1">
                    <a:lumMod val="85000"/>
                  </a:schemeClr>
                </a:solidFill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IN STOCK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0" y="4950289"/>
            <a:ext cx="1350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SPECIAL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nkGothic Md BT" panose="020B0807020203060204" pitchFamily="34" charset="0"/>
              </a:rPr>
              <a:t>SERIES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BankGothic Md BT" panose="020B080702020306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661729" y="1379202"/>
            <a:ext cx="10745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ankGothic Md BT" panose="020B0807020203060204" pitchFamily="34" charset="0"/>
              </a:rPr>
              <a:t>LOCATION</a:t>
            </a:r>
            <a:endParaRPr lang="ru-RU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6932352" y="1379201"/>
            <a:ext cx="720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ankGothic Md BT" panose="020B0807020203060204" pitchFamily="34" charset="0"/>
              </a:rPr>
              <a:t>PRICE</a:t>
            </a:r>
            <a:endParaRPr lang="ru-RU" sz="12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936865" y="1770611"/>
            <a:ext cx="6400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2546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1245</Words>
  <Application>Microsoft Office PowerPoint</Application>
  <PresentationFormat>Широкоэкранный</PresentationFormat>
  <Paragraphs>516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BankGothic Md BT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 Афанасьев</dc:creator>
  <cp:lastModifiedBy>Игорь Афанасьев</cp:lastModifiedBy>
  <cp:revision>82</cp:revision>
  <dcterms:created xsi:type="dcterms:W3CDTF">2020-12-10T12:03:43Z</dcterms:created>
  <dcterms:modified xsi:type="dcterms:W3CDTF">2021-02-22T13:46:37Z</dcterms:modified>
</cp:coreProperties>
</file>